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78" r:id="rId22"/>
    <p:sldId id="274" r:id="rId23"/>
    <p:sldId id="275" r:id="rId24"/>
    <p:sldId id="276" r:id="rId25"/>
    <p:sldId id="279" r:id="rId26"/>
    <p:sldId id="282" r:id="rId27"/>
    <p:sldId id="280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96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94670-38E3-4035-9B26-F490CDE8408A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AE4DE-243D-486C-AEC7-3376F40C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8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https://www.yelp.com/biz/%E6%B0%B8%E5%92%8C%E8%B1%86%E6%BC%BF%E5%A4%A7%E7%8E%8B-%E5%8F%B0%E5%8C%97%E5%B8%82%E5%A4%A7%E5%AE%89%E5%8D%80-2?osq=Restaurants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https://foursquare.com/explore?mode=url&amp;near=Taipei%2C%20Taiwan&amp;nearGeoId=72057594039596277&amp;q=Food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E4DE-243D-486C-AEC7-3376F40C680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37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https://www.zhihu.com/question/27215318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E4DE-243D-486C-AEC7-3376F40C680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62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E4DE-243D-486C-AEC7-3376F40C680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98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https://en.wikipedia.org/wiki/Hyponymy_and_hypernymy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E4DE-243D-486C-AEC7-3376F40C680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00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https://read01.com/RMjz5.html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E4DE-243D-486C-AEC7-3376F40C680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10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A60AB3C-E1C2-4B97-8C9B-AE2685CA61EA}" type="datetimeFigureOut">
              <a:rPr lang="zh-TW" altLang="en-US" smtClean="0"/>
              <a:t>2017/1/2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1CAC4FC-D6E6-48A9-BF98-B7B30DD4C6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2492896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ORec</a:t>
            </a:r>
            <a:r>
              <a:rPr lang="en-US" altLang="zh-TW" dirty="0" smtClean="0"/>
              <a:t> : </a:t>
            </a:r>
            <a:r>
              <a:rPr lang="en-US" altLang="zh-TW" dirty="0"/>
              <a:t>An Opinion-Based Point-of-Interest</a:t>
            </a:r>
            <a:br>
              <a:rPr lang="en-US" altLang="zh-TW" dirty="0"/>
            </a:br>
            <a:r>
              <a:rPr lang="en-US" altLang="zh-TW" dirty="0"/>
              <a:t>Recommendation Framework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4437112"/>
            <a:ext cx="6172200" cy="193781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Speaker: Jim-An Tsai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Advisor: Professor </a:t>
            </a:r>
            <a:r>
              <a:rPr lang="en-US" altLang="zh-TW" dirty="0" err="1">
                <a:solidFill>
                  <a:schemeClr val="tx1"/>
                </a:solidFill>
              </a:rPr>
              <a:t>Jia</a:t>
            </a:r>
            <a:r>
              <a:rPr lang="en-US" altLang="zh-TW" dirty="0">
                <a:solidFill>
                  <a:schemeClr val="tx1"/>
                </a:solidFill>
              </a:rPr>
              <a:t>-ling </a:t>
            </a:r>
            <a:r>
              <a:rPr lang="en-US" altLang="zh-TW" dirty="0" err="1">
                <a:solidFill>
                  <a:schemeClr val="tx1"/>
                </a:solidFill>
              </a:rPr>
              <a:t>Koh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Author: </a:t>
            </a:r>
            <a:r>
              <a:rPr lang="en-US" altLang="zh-TW" b="0" dirty="0" err="1" smtClean="0"/>
              <a:t>Jia</a:t>
            </a:r>
            <a:r>
              <a:rPr lang="en-US" altLang="zh-TW" b="0" dirty="0" smtClean="0"/>
              <a:t>-Dong Zhang, </a:t>
            </a:r>
            <a:r>
              <a:rPr lang="en-US" altLang="zh-TW" b="0" dirty="0"/>
              <a:t>Chi-Yin </a:t>
            </a:r>
            <a:r>
              <a:rPr lang="en-US" altLang="zh-TW" b="0" dirty="0" smtClean="0"/>
              <a:t>Chow, </a:t>
            </a:r>
            <a:r>
              <a:rPr lang="en-US" altLang="zh-TW" b="0" dirty="0"/>
              <a:t>Yu Zheng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Date:2017/1/3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Source: </a:t>
            </a:r>
            <a:r>
              <a:rPr lang="en-US" altLang="zh-TW" b="0" dirty="0" smtClean="0">
                <a:solidFill>
                  <a:schemeClr val="tx1"/>
                </a:solidFill>
              </a:rPr>
              <a:t>CIKM </a:t>
            </a:r>
            <a:r>
              <a:rPr lang="en-US" altLang="zh-TW" b="0" dirty="0">
                <a:solidFill>
                  <a:schemeClr val="tx1"/>
                </a:solidFill>
              </a:rPr>
              <a:t>’15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48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fr-FR" altLang="zh-TW" dirty="0"/>
              <a:t>Phase 1: Opinion Phrase Extraction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 smtClean="0"/>
              <a:t>Step2: </a:t>
            </a:r>
            <a:r>
              <a:rPr lang="en-US" altLang="zh-TW" dirty="0"/>
              <a:t>Opinion phrase </a:t>
            </a:r>
            <a:r>
              <a:rPr lang="en-US" altLang="zh-TW" dirty="0" smtClean="0"/>
              <a:t>extraction</a:t>
            </a:r>
          </a:p>
          <a:p>
            <a:r>
              <a:rPr lang="en-US" altLang="zh-TW" dirty="0" smtClean="0"/>
              <a:t>Use </a:t>
            </a:r>
            <a:r>
              <a:rPr lang="en-US" altLang="zh-TW" dirty="0" err="1" smtClean="0"/>
              <a:t>SentiWordNet’s</a:t>
            </a:r>
            <a:r>
              <a:rPr lang="en-US" altLang="zh-TW" dirty="0" smtClean="0"/>
              <a:t> opinion words</a:t>
            </a:r>
          </a:p>
          <a:p>
            <a:pPr lvl="1"/>
            <a:r>
              <a:rPr lang="en-US" altLang="zh-TW" dirty="0" smtClean="0"/>
              <a:t>These opinion words </a:t>
            </a:r>
            <a:r>
              <a:rPr lang="en-US" altLang="zh-TW" dirty="0"/>
              <a:t>can be used as </a:t>
            </a:r>
            <a:r>
              <a:rPr lang="en-US" altLang="zh-TW" dirty="0" smtClean="0"/>
              <a:t>the indicators of opinion phrases, then grammatical dependency with an opinion word can regard as an opinion phrase. </a:t>
            </a:r>
            <a:r>
              <a:rPr lang="en-US" altLang="zh-TW" dirty="0"/>
              <a:t>e</a:t>
            </a:r>
            <a:r>
              <a:rPr lang="en-US" altLang="zh-TW" dirty="0" smtClean="0"/>
              <a:t>x: </a:t>
            </a:r>
            <a:r>
              <a:rPr lang="en-US" altLang="zh-TW" dirty="0" err="1" smtClean="0"/>
              <a:t>nsubj</a:t>
            </a:r>
            <a:r>
              <a:rPr lang="en-US" altLang="zh-TW" dirty="0" smtClean="0"/>
              <a:t>(bad, taste) has opinion word “bad”, then </a:t>
            </a:r>
            <a:r>
              <a:rPr lang="en-US" altLang="zh-TW" dirty="0" err="1" smtClean="0"/>
              <a:t>nsubj</a:t>
            </a:r>
            <a:r>
              <a:rPr lang="en-US" altLang="zh-TW" dirty="0" smtClean="0"/>
              <a:t>(bad, taste)&gt;&gt;opinion phrase &lt;taste, bad&gt;</a:t>
            </a:r>
            <a:endParaRPr lang="en-US" altLang="zh-TW" dirty="0"/>
          </a:p>
          <a:p>
            <a:pPr lvl="1"/>
            <a:r>
              <a:rPr lang="en-US" altLang="zh-TW" dirty="0" smtClean="0"/>
              <a:t>If the negation </a:t>
            </a:r>
            <a:r>
              <a:rPr lang="en-US" altLang="zh-TW" dirty="0"/>
              <a:t>dependency “</a:t>
            </a:r>
            <a:r>
              <a:rPr lang="en-US" altLang="zh-TW" dirty="0" err="1"/>
              <a:t>neg</a:t>
            </a:r>
            <a:r>
              <a:rPr lang="en-US" altLang="zh-TW" dirty="0"/>
              <a:t>(</a:t>
            </a:r>
            <a:r>
              <a:rPr lang="en-US" altLang="zh-TW" i="1" dirty="0"/>
              <a:t>o</a:t>
            </a:r>
            <a:r>
              <a:rPr lang="en-US" altLang="zh-TW" dirty="0"/>
              <a:t>, not)” exists in the same sentence, </a:t>
            </a:r>
            <a:r>
              <a:rPr lang="en-US" altLang="zh-TW" dirty="0" smtClean="0"/>
              <a:t>the opinion </a:t>
            </a:r>
            <a:r>
              <a:rPr lang="en-US" altLang="zh-TW" dirty="0"/>
              <a:t>phrase </a:t>
            </a:r>
            <a:r>
              <a:rPr lang="en-US" altLang="zh-TW" i="1" dirty="0"/>
              <a:t>⟨</a:t>
            </a:r>
            <a:r>
              <a:rPr lang="en-US" altLang="zh-TW" i="1" dirty="0" err="1"/>
              <a:t>a;o</a:t>
            </a:r>
            <a:r>
              <a:rPr lang="en-US" altLang="zh-TW" i="1" dirty="0"/>
              <a:t>⟩ </a:t>
            </a:r>
            <a:r>
              <a:rPr lang="en-US" altLang="zh-TW" dirty="0"/>
              <a:t>will be reversed into opinion phrase </a:t>
            </a:r>
            <a:r>
              <a:rPr lang="en-US" altLang="zh-TW" i="1" dirty="0"/>
              <a:t>⟨a; </a:t>
            </a:r>
            <a:r>
              <a:rPr lang="en-US" altLang="zh-TW" dirty="0"/>
              <a:t>not </a:t>
            </a:r>
            <a:r>
              <a:rPr lang="en-US" altLang="zh-TW" i="1" dirty="0"/>
              <a:t>o</a:t>
            </a:r>
            <a:r>
              <a:rPr lang="en-US" altLang="zh-TW" i="1" dirty="0" smtClean="0"/>
              <a:t>⟩.</a:t>
            </a:r>
            <a:endParaRPr lang="en-US" altLang="zh-TW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400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8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/>
              <a:t>Phase 2: Aspect Clustering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/>
              <a:t>Step 1: Aspect distance </a:t>
            </a:r>
            <a:r>
              <a:rPr lang="en-US" altLang="zh-TW" dirty="0" smtClean="0"/>
              <a:t>calculation</a:t>
            </a:r>
          </a:p>
          <a:p>
            <a:r>
              <a:rPr lang="en-US" altLang="zh-TW" dirty="0" smtClean="0"/>
              <a:t>Based on WordNet</a:t>
            </a:r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efine </a:t>
            </a:r>
            <a:r>
              <a:rPr lang="en-US" altLang="zh-TW" dirty="0"/>
              <a:t>the aspect dissimilarity or distance based on the semantic </a:t>
            </a:r>
            <a:r>
              <a:rPr lang="en-US" altLang="zh-TW" dirty="0" smtClean="0"/>
              <a:t>relationships </a:t>
            </a:r>
            <a:r>
              <a:rPr lang="en-US" altLang="zh-TW" dirty="0"/>
              <a:t>of </a:t>
            </a:r>
            <a:r>
              <a:rPr lang="en-US" altLang="zh-TW" dirty="0" smtClean="0"/>
              <a:t>words.</a:t>
            </a:r>
          </a:p>
          <a:p>
            <a:pPr lvl="1"/>
            <a:r>
              <a:rPr lang="en-US" altLang="zh-TW" dirty="0" smtClean="0"/>
              <a:t>Using these features to calculate words distances.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143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6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/>
              <a:t>Phase 2: Aspect Clustering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/>
              <a:t>Step 2: Grouping aspects into </a:t>
            </a:r>
            <a:r>
              <a:rPr lang="en-US" altLang="zh-TW" dirty="0" smtClean="0"/>
              <a:t>clusters</a:t>
            </a:r>
          </a:p>
          <a:p>
            <a:r>
              <a:rPr lang="en-US" altLang="zh-TW" dirty="0" smtClean="0"/>
              <a:t>Apply farthest-point clustering algorithm</a:t>
            </a:r>
          </a:p>
          <a:p>
            <a:pPr lvl="1"/>
            <a:r>
              <a:rPr lang="en-US" altLang="zh-TW" dirty="0" smtClean="0"/>
              <a:t>Input: A = {</a:t>
            </a:r>
            <a:r>
              <a:rPr lang="en-US" altLang="zh-TW" dirty="0" err="1" smtClean="0"/>
              <a:t>ai</a:t>
            </a:r>
            <a:r>
              <a:rPr lang="en-US" altLang="zh-TW" dirty="0" smtClean="0"/>
              <a:t>}, distance matrix between aspects, maximum distance threshold </a:t>
            </a:r>
            <a:r>
              <a:rPr lang="en-US" altLang="zh-TW" dirty="0" err="1" smtClean="0"/>
              <a:t>dmax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1. choose arbitrary aspect in A as the first cluster center</a:t>
            </a:r>
          </a:p>
          <a:p>
            <a:pPr lvl="1"/>
            <a:r>
              <a:rPr lang="en-US" altLang="zh-TW" dirty="0" smtClean="0"/>
              <a:t>2.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3. </a:t>
            </a:r>
            <a:r>
              <a:rPr lang="en-US" altLang="zh-TW" dirty="0"/>
              <a:t>Aspect </a:t>
            </a:r>
            <a:r>
              <a:rPr lang="en-US" altLang="zh-TW" i="1" dirty="0" err="1"/>
              <a:t>ai</a:t>
            </a:r>
            <a:r>
              <a:rPr lang="en-US" altLang="zh-TW" i="1" dirty="0"/>
              <a:t> ∈ A </a:t>
            </a:r>
            <a:r>
              <a:rPr lang="en-US" altLang="zh-TW" dirty="0"/>
              <a:t>is assigned to its nearest cluster </a:t>
            </a:r>
            <a:r>
              <a:rPr lang="en-US" altLang="zh-TW" i="1" dirty="0" err="1"/>
              <a:t>ck</a:t>
            </a:r>
            <a:r>
              <a:rPr lang="en-US" altLang="zh-TW" i="1" dirty="0"/>
              <a:t> ∈ C</a:t>
            </a:r>
            <a:r>
              <a:rPr lang="en-US" altLang="zh-TW" dirty="0"/>
              <a:t>.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3"/>
            <a:ext cx="4520331" cy="49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4002"/>
            <a:ext cx="3598773" cy="56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143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/>
              <a:t>Phase 2: Aspect Clustering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/>
              <a:t>Step 3: Opinion </a:t>
            </a:r>
            <a:r>
              <a:rPr lang="en-US" altLang="zh-TW" dirty="0" smtClean="0"/>
              <a:t>aggregation</a:t>
            </a:r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7714"/>
            <a:ext cx="6624736" cy="37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93296"/>
            <a:ext cx="2589118" cy="40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4884563" y="6077902"/>
            <a:ext cx="2236142" cy="372841"/>
            <a:chOff x="4860032" y="6127549"/>
            <a:chExt cx="2236142" cy="372841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6157040"/>
              <a:ext cx="1645220" cy="34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912" y="6127549"/>
              <a:ext cx="559262" cy="372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直線單箭頭接點 4"/>
          <p:cNvCxnSpPr/>
          <p:nvPr/>
        </p:nvCxnSpPr>
        <p:spPr>
          <a:xfrm>
            <a:off x="3272686" y="6264323"/>
            <a:ext cx="158734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143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4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Phase 3: Supervised Polarity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/>
              <a:t>Step 1: Predicting of naive Bayesian </a:t>
            </a:r>
            <a:r>
              <a:rPr lang="en-US" altLang="zh-TW" dirty="0" smtClean="0"/>
              <a:t>classifier</a:t>
            </a:r>
          </a:p>
          <a:p>
            <a:pPr lvl="1"/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2993"/>
            <a:ext cx="3803725" cy="6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6193269" cy="82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" y="476672"/>
            <a:ext cx="3429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8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Phase 3: Supervised Polarity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/>
              <a:t>Step 2: Training of naive Bayesian </a:t>
            </a:r>
            <a:r>
              <a:rPr lang="en-US" altLang="zh-TW" dirty="0" smtClean="0"/>
              <a:t>classifier</a:t>
            </a:r>
          </a:p>
          <a:p>
            <a:pPr lvl="1"/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1"/>
            <a:ext cx="5303275" cy="77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25092"/>
            <a:ext cx="3600400" cy="77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41" y="4581128"/>
            <a:ext cx="5159259" cy="99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" y="476672"/>
            <a:ext cx="3429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/>
          <a:lstStyle/>
          <a:p>
            <a:pPr algn="ctr"/>
            <a:r>
              <a:rPr lang="en-US" altLang="zh-TW" dirty="0" smtClean="0"/>
              <a:t>Opinion-based Recommendation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r>
              <a:rPr lang="en-US" altLang="zh-TW" dirty="0" smtClean="0"/>
              <a:t>1. Fusion with Social Link</a:t>
            </a:r>
          </a:p>
          <a:p>
            <a:endParaRPr lang="en-US" altLang="zh-TW" dirty="0"/>
          </a:p>
          <a:p>
            <a:r>
              <a:rPr lang="en-US" altLang="zh-TW" dirty="0" smtClean="0"/>
              <a:t>2. Fusion with Geographical Information</a:t>
            </a:r>
          </a:p>
          <a:p>
            <a:endParaRPr lang="en-US" altLang="zh-TW" dirty="0"/>
          </a:p>
          <a:p>
            <a:r>
              <a:rPr lang="en-US" altLang="zh-TW" dirty="0" smtClean="0"/>
              <a:t>3. Combining Social-Geographical Influences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dirty="0"/>
              <a:t>Fusion with Social </a:t>
            </a:r>
            <a:r>
              <a:rPr lang="en-US" altLang="zh-TW" dirty="0" smtClean="0"/>
              <a:t>Link</a:t>
            </a:r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3500096" cy="112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178797" cy="112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37" y="3861048"/>
            <a:ext cx="5078708" cy="98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5" y="1484784"/>
            <a:ext cx="6438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4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Fusion with Geographical </a:t>
            </a:r>
            <a:r>
              <a:rPr lang="en-US" altLang="zh-TW" dirty="0" smtClean="0"/>
              <a:t>Information</a:t>
            </a:r>
            <a:endParaRPr lang="zh-TW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09" y="2564904"/>
            <a:ext cx="4146655" cy="133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882747" cy="12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5815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0674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5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568952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Combining </a:t>
            </a:r>
            <a:r>
              <a:rPr lang="en-US" altLang="zh-TW" dirty="0" smtClean="0"/>
              <a:t>Social-Geographical Influences</a:t>
            </a:r>
            <a:endParaRPr lang="zh-TW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2746830" cy="8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4927"/>
            <a:ext cx="52101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3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59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Review of Framework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87505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0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69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Data 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 smtClean="0"/>
              <a:t>1. Yelp </a:t>
            </a:r>
            <a:r>
              <a:rPr lang="en-US" altLang="zh-TW" dirty="0"/>
              <a:t>Challenge data set [24] for polarity detection. This </a:t>
            </a:r>
            <a:r>
              <a:rPr lang="en-US" altLang="zh-TW" dirty="0" smtClean="0"/>
              <a:t>data set </a:t>
            </a:r>
            <a:r>
              <a:rPr lang="en-US" altLang="zh-TW" dirty="0"/>
              <a:t>has 113,993 tips labeled by ratings for 15,585 POIs from </a:t>
            </a:r>
            <a:r>
              <a:rPr lang="en-US" altLang="zh-TW" dirty="0" smtClean="0"/>
              <a:t>various categories </a:t>
            </a:r>
            <a:r>
              <a:rPr lang="en-US" altLang="zh-TW" dirty="0"/>
              <a:t>including Food, Nightlife, etc.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2. Foursquare data set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5236167" cy="20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5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Performance Matrix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 smtClean="0"/>
              <a:t>For polarity detection: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For POI recommendations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378333" cy="153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144"/>
            <a:ext cx="5389252" cy="17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1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Polarity Detection Accuracy</a:t>
            </a:r>
            <a:endParaRPr lang="zh-TW" alt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89644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POI Recommendation Accuracy</a:t>
            </a:r>
            <a:endParaRPr lang="zh-TW" alt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946328" cy="45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9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Conclusion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/>
              <a:t>This paper proposes an opinion-based POI </a:t>
            </a:r>
            <a:r>
              <a:rPr lang="en-US" altLang="zh-TW" dirty="0" smtClean="0"/>
              <a:t>recommendation framework </a:t>
            </a:r>
            <a:r>
              <a:rPr lang="en-US" altLang="zh-TW" dirty="0" err="1"/>
              <a:t>ORec</a:t>
            </a:r>
            <a:r>
              <a:rPr lang="en-US" altLang="zh-TW" dirty="0"/>
              <a:t> to overcome the two </a:t>
            </a:r>
            <a:r>
              <a:rPr lang="en-US" altLang="zh-TW" dirty="0" smtClean="0"/>
              <a:t>challenges:</a:t>
            </a:r>
          </a:p>
          <a:p>
            <a:r>
              <a:rPr lang="en-US" altLang="zh-TW" dirty="0" smtClean="0"/>
              <a:t>1. </a:t>
            </a:r>
            <a:r>
              <a:rPr lang="en-US" altLang="zh-TW" dirty="0"/>
              <a:t>D</a:t>
            </a:r>
            <a:r>
              <a:rPr lang="en-US" altLang="zh-TW" dirty="0" smtClean="0"/>
              <a:t>etecting the polarities </a:t>
            </a:r>
            <a:r>
              <a:rPr lang="en-US" altLang="zh-TW" dirty="0"/>
              <a:t>of </a:t>
            </a:r>
            <a:r>
              <a:rPr lang="en-US" altLang="zh-TW" dirty="0" smtClean="0"/>
              <a:t>tips</a:t>
            </a:r>
          </a:p>
          <a:p>
            <a:endParaRPr lang="en-US" altLang="zh-TW" dirty="0"/>
          </a:p>
          <a:p>
            <a:r>
              <a:rPr lang="en-US" altLang="zh-TW" dirty="0" smtClean="0"/>
              <a:t>2. </a:t>
            </a:r>
            <a:r>
              <a:rPr lang="en-US" altLang="zh-TW" dirty="0"/>
              <a:t>I</a:t>
            </a:r>
            <a:r>
              <a:rPr lang="en-US" altLang="zh-TW" dirty="0" smtClean="0"/>
              <a:t>ntegrating </a:t>
            </a:r>
            <a:r>
              <a:rPr lang="en-US" altLang="zh-TW" dirty="0"/>
              <a:t>them with social links and geo-</a:t>
            </a:r>
          </a:p>
          <a:p>
            <a:r>
              <a:rPr lang="en-US" altLang="zh-TW" dirty="0"/>
              <a:t>graphical information.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99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pic>
        <p:nvPicPr>
          <p:cNvPr id="1027" name="Picture 3" descr="C:\Users\jiman tsai\Desktop\2017-01-03_035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057151" cy="252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3" y="1916832"/>
            <a:ext cx="22764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24036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57" y="4581128"/>
            <a:ext cx="6264696" cy="19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4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696744" cy="411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Purpose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63126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87505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74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0080"/>
          </a:xfrm>
        </p:spPr>
        <p:txBody>
          <a:bodyPr/>
          <a:lstStyle/>
          <a:p>
            <a:pPr algn="ctr"/>
            <a:r>
              <a:rPr lang="en-US" altLang="zh-TW" dirty="0" smtClean="0"/>
              <a:t>Polarity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69672"/>
          </a:xfrm>
        </p:spPr>
        <p:txBody>
          <a:bodyPr>
            <a:normAutofit lnSpcReduction="10000"/>
          </a:bodyPr>
          <a:lstStyle/>
          <a:p>
            <a:r>
              <a:rPr lang="fr-FR" altLang="zh-TW" dirty="0"/>
              <a:t>Phase 1: Opinion Phrase </a:t>
            </a:r>
            <a:r>
              <a:rPr lang="fr-FR" altLang="zh-TW" dirty="0" smtClean="0"/>
              <a:t>Extraction</a:t>
            </a:r>
          </a:p>
          <a:p>
            <a:pPr lvl="1"/>
            <a:r>
              <a:rPr lang="en-US" altLang="zh-TW" dirty="0"/>
              <a:t>Step 1: Tip preprocessing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Step 2: Opinion phrase extraction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Phase 2: Aspect </a:t>
            </a:r>
            <a:r>
              <a:rPr lang="en-US" altLang="zh-TW" dirty="0" smtClean="0"/>
              <a:t>Clustering</a:t>
            </a:r>
          </a:p>
          <a:p>
            <a:pPr lvl="1"/>
            <a:r>
              <a:rPr lang="en-US" altLang="zh-TW" dirty="0"/>
              <a:t>Step 1: Aspect distance calculation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Step 2: Grouping aspects into clusters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Step 3: Opinion aggregation.</a:t>
            </a:r>
            <a:endParaRPr lang="en-US" altLang="zh-TW" dirty="0" smtClean="0"/>
          </a:p>
          <a:p>
            <a:r>
              <a:rPr lang="en-US" altLang="zh-TW" dirty="0"/>
              <a:t>Phase 3: Supervised Polarity </a:t>
            </a:r>
            <a:r>
              <a:rPr lang="en-US" altLang="zh-TW" dirty="0" smtClean="0"/>
              <a:t>Detection</a:t>
            </a:r>
          </a:p>
          <a:p>
            <a:pPr lvl="1"/>
            <a:r>
              <a:rPr lang="en-US" altLang="zh-TW" dirty="0"/>
              <a:t>Step 1: Predicting of naive Bayesian </a:t>
            </a:r>
            <a:r>
              <a:rPr lang="en-US" altLang="zh-TW" dirty="0" smtClean="0"/>
              <a:t>classifier</a:t>
            </a:r>
          </a:p>
          <a:p>
            <a:pPr lvl="1"/>
            <a:r>
              <a:rPr lang="en-US" altLang="zh-TW" dirty="0"/>
              <a:t>Step 2: Training of naive Bayesian </a:t>
            </a:r>
            <a:r>
              <a:rPr lang="en-US" altLang="zh-TW" dirty="0" err="1"/>
              <a:t>classi</a:t>
            </a:r>
            <a:endParaRPr lang="fr-FR" altLang="zh-TW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2514"/>
            <a:ext cx="882047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altLang="zh-TW" dirty="0"/>
              <a:t>Phase 1: Opinion Phrase </a:t>
            </a:r>
            <a:r>
              <a:rPr lang="fr-FR" altLang="zh-TW" dirty="0" smtClean="0"/>
              <a:t>Extraction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altLang="zh-TW" dirty="0" smtClean="0"/>
              <a:t>Step1: Tip preprocessing</a:t>
            </a:r>
          </a:p>
          <a:p>
            <a:r>
              <a:rPr lang="en-US" altLang="zh-TW" dirty="0" smtClean="0"/>
              <a:t>Use </a:t>
            </a:r>
            <a:r>
              <a:rPr lang="en-US" altLang="zh-TW" dirty="0"/>
              <a:t>the Stanford natural </a:t>
            </a:r>
            <a:r>
              <a:rPr lang="en-US" altLang="zh-TW" dirty="0" smtClean="0"/>
              <a:t>language parsers</a:t>
            </a:r>
          </a:p>
          <a:p>
            <a:pPr lvl="1"/>
            <a:r>
              <a:rPr lang="en-US" altLang="zh-TW" dirty="0" smtClean="0"/>
              <a:t>1. part of speech. ex: good: </a:t>
            </a:r>
            <a:r>
              <a:rPr lang="en-US" altLang="zh-TW" dirty="0" err="1" smtClean="0"/>
              <a:t>adj</a:t>
            </a:r>
            <a:r>
              <a:rPr lang="en-US" altLang="zh-TW" dirty="0" smtClean="0"/>
              <a:t>, price: noun</a:t>
            </a:r>
          </a:p>
          <a:p>
            <a:pPr lvl="1"/>
            <a:r>
              <a:rPr lang="en-US" altLang="zh-TW" dirty="0" smtClean="0"/>
              <a:t>2. </a:t>
            </a:r>
            <a:r>
              <a:rPr lang="en-US" altLang="zh-TW" dirty="0"/>
              <a:t>lemmatized to a </a:t>
            </a:r>
            <a:r>
              <a:rPr lang="en-US" altLang="zh-TW" dirty="0" smtClean="0"/>
              <a:t>base. ex: loves, loving =&gt; love</a:t>
            </a:r>
          </a:p>
          <a:p>
            <a:pPr lvl="1"/>
            <a:r>
              <a:rPr lang="en-US" altLang="zh-TW" dirty="0" smtClean="0"/>
              <a:t>3. </a:t>
            </a:r>
            <a:r>
              <a:rPr lang="en-US" altLang="zh-TW" dirty="0"/>
              <a:t>grammatical </a:t>
            </a:r>
            <a:r>
              <a:rPr lang="en-US" altLang="zh-TW" dirty="0" smtClean="0"/>
              <a:t>dependencies. </a:t>
            </a:r>
          </a:p>
          <a:p>
            <a:pPr marL="978408" lvl="3" indent="0">
              <a:buNone/>
            </a:pPr>
            <a:r>
              <a:rPr lang="en-US" altLang="zh-TW" dirty="0" smtClean="0"/>
              <a:t>ex: input: “the taste is not bad.” </a:t>
            </a:r>
          </a:p>
          <a:p>
            <a:pPr marL="978408" lvl="3" indent="0">
              <a:buNone/>
            </a:pPr>
            <a:r>
              <a:rPr lang="en-US" altLang="zh-TW" dirty="0" smtClean="0"/>
              <a:t>	&gt;&gt;</a:t>
            </a:r>
            <a:r>
              <a:rPr lang="en-US" altLang="zh-TW" dirty="0" err="1" smtClean="0"/>
              <a:t>nsubj</a:t>
            </a:r>
            <a:r>
              <a:rPr lang="en-US" altLang="zh-TW" dirty="0" smtClean="0"/>
              <a:t>(bad, taste),  </a:t>
            </a:r>
            <a:r>
              <a:rPr lang="en-US" altLang="zh-TW" dirty="0" err="1" smtClean="0"/>
              <a:t>neg</a:t>
            </a:r>
            <a:r>
              <a:rPr lang="en-US" altLang="zh-TW" dirty="0" smtClean="0"/>
              <a:t>(bad, not) </a:t>
            </a:r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400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969</TotalTime>
  <Words>567</Words>
  <Application>Microsoft Office PowerPoint</Application>
  <PresentationFormat>如螢幕大小 (4:3)</PresentationFormat>
  <Paragraphs>126</Paragraphs>
  <Slides>27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都會</vt:lpstr>
      <vt:lpstr>ORec : An Opinion-Based Point-of-Interest Recommendation Framework</vt:lpstr>
      <vt:lpstr>Outline</vt:lpstr>
      <vt:lpstr>Introduction</vt:lpstr>
      <vt:lpstr>Motivation</vt:lpstr>
      <vt:lpstr>Purpose</vt:lpstr>
      <vt:lpstr>Framework</vt:lpstr>
      <vt:lpstr>Outline</vt:lpstr>
      <vt:lpstr>Polarity Detection</vt:lpstr>
      <vt:lpstr>Phase 1: Opinion Phrase Extraction</vt:lpstr>
      <vt:lpstr>Phase 1: Opinion Phrase Extraction</vt:lpstr>
      <vt:lpstr>Phase 2: Aspect Clustering</vt:lpstr>
      <vt:lpstr>Phase 2: Aspect Clustering</vt:lpstr>
      <vt:lpstr>Phase 2: Aspect Clustering</vt:lpstr>
      <vt:lpstr>Phase 3: Supervised Polarity Detection</vt:lpstr>
      <vt:lpstr>Phase 3: Supervised Polarity Detection</vt:lpstr>
      <vt:lpstr>Opinion-based Recommendation</vt:lpstr>
      <vt:lpstr>Fusion with Social Link</vt:lpstr>
      <vt:lpstr>Fusion with Geographical Information</vt:lpstr>
      <vt:lpstr>Combining Social-Geographical Influences</vt:lpstr>
      <vt:lpstr>Review of Framework</vt:lpstr>
      <vt:lpstr>Outline</vt:lpstr>
      <vt:lpstr>Data Sets</vt:lpstr>
      <vt:lpstr>Performance Matrix </vt:lpstr>
      <vt:lpstr>Polarity Detection Accuracy</vt:lpstr>
      <vt:lpstr>POI Recommendation Accuracy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jiman tsai</dc:creator>
  <cp:lastModifiedBy>jiman tsai</cp:lastModifiedBy>
  <cp:revision>43</cp:revision>
  <dcterms:created xsi:type="dcterms:W3CDTF">2017-01-02T07:42:23Z</dcterms:created>
  <dcterms:modified xsi:type="dcterms:W3CDTF">2017-01-02T23:52:16Z</dcterms:modified>
</cp:coreProperties>
</file>